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5"/>
  </p:notesMasterIdLst>
  <p:sldIdLst>
    <p:sldId id="256" r:id="rId4"/>
    <p:sldId id="300" r:id="rId5"/>
    <p:sldId id="301" r:id="rId6"/>
    <p:sldId id="304" r:id="rId7"/>
    <p:sldId id="305" r:id="rId8"/>
    <p:sldId id="306" r:id="rId9"/>
    <p:sldId id="298" r:id="rId10"/>
    <p:sldId id="302" r:id="rId11"/>
    <p:sldId id="307" r:id="rId12"/>
    <p:sldId id="303" r:id="rId13"/>
    <p:sldId id="308" r:id="rId14"/>
  </p:sldIdLst>
  <p:sldSz cx="10969625" cy="6170613"/>
  <p:notesSz cx="6858000" cy="9144000"/>
  <p:custDataLst>
    <p:tags r:id="rId1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50" autoAdjust="0"/>
  </p:normalViewPr>
  <p:slideViewPr>
    <p:cSldViewPr snapToGrid="0">
      <p:cViewPr varScale="1">
        <p:scale>
          <a:sx n="142" d="100"/>
          <a:sy n="142" d="100"/>
        </p:scale>
        <p:origin x="57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09.10.2024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639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9" userDrawn="1">
          <p15:clr>
            <a:srgbClr val="FBAE40"/>
          </p15:clr>
        </p15:guide>
        <p15:guide id="6" orient="horz" pos="346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 logo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-1" y="0"/>
            <a:ext cx="10899775" cy="61704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  <p:sp>
        <p:nvSpPr>
          <p:cNvPr id="2" name="Logo">
            <a:extLst>
              <a:ext uri="{FF2B5EF4-FFF2-40B4-BE49-F238E27FC236}">
                <a16:creationId xmlns:a16="http://schemas.microsoft.com/office/drawing/2014/main" id="{F002D116-88B8-2720-FAAC-860765E59F7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672212" y="5561282"/>
            <a:ext cx="1231531" cy="506144"/>
          </a:xfrm>
          <a:blipFill>
            <a:blip r:embed="rId4"/>
            <a:stretch>
              <a:fillRect/>
            </a:stretch>
          </a:blipFill>
        </p:spPr>
        <p:txBody>
          <a:bodyPr anchor="t" anchorCtr="0"/>
          <a:lstStyle>
            <a:lvl1pPr marL="0" indent="0" algn="l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2102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2" pos="686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70" userDrawn="1">
          <p15:clr>
            <a:srgbClr val="FBAE40"/>
          </p15:clr>
        </p15:guide>
        <p15:guide id="2" pos="6566" userDrawn="1">
          <p15:clr>
            <a:srgbClr val="FBAE40"/>
          </p15:clr>
        </p15:guide>
        <p15:guide id="3" orient="horz" pos="2093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639" userDrawn="1">
          <p15:clr>
            <a:srgbClr val="FBAE40"/>
          </p15:clr>
        </p15:guide>
        <p15:guide id="4" orient="horz" pos="34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524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609" userDrawn="1">
          <p15:clr>
            <a:srgbClr val="FBAE40"/>
          </p15:clr>
        </p15:guide>
        <p15:guide id="3" orient="horz" pos="257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 logo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-1"/>
            <a:ext cx="10969625" cy="6102967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6" name="Logo">
            <a:extLst>
              <a:ext uri="{FF2B5EF4-FFF2-40B4-BE49-F238E27FC236}">
                <a16:creationId xmlns:a16="http://schemas.microsoft.com/office/drawing/2014/main" id="{0C8D7868-566A-E406-AA76-0F7E438D381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672212" y="5561282"/>
            <a:ext cx="1231531" cy="506144"/>
          </a:xfrm>
          <a:blipFill>
            <a:blip r:embed="rId4"/>
            <a:stretch>
              <a:fillRect/>
            </a:stretch>
          </a:blipFill>
        </p:spPr>
        <p:txBody>
          <a:bodyPr anchor="t" anchorCtr="0"/>
          <a:lstStyle>
            <a:lvl1pPr marL="0" indent="0" algn="l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3577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8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CR/AVS3 | 12.06.2024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2024. Alle Rechte vorbehalten, auch bzgl. jeder Verfügung, Verwertung, Reproduktion, Bearbeitung, Weitergabe sowie für den Fall von Schutzrechtsanmeldungen.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46" r:id="rId11"/>
    <p:sldLayoutId id="2147483744" r:id="rId12"/>
    <p:sldLayoutId id="2147483724" r:id="rId13"/>
    <p:sldLayoutId id="2147483726" r:id="rId14"/>
    <p:sldLayoutId id="2147483727" r:id="rId15"/>
    <p:sldLayoutId id="2147483728" r:id="rId16"/>
    <p:sldLayoutId id="2147483729" r:id="rId17"/>
    <p:sldLayoutId id="2147483745" r:id="rId18"/>
    <p:sldLayoutId id="2147483723" r:id="rId19"/>
    <p:sldLayoutId id="2147483734" r:id="rId20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altLang="zh-CN" dirty="0"/>
              <a:t>Weekly </a:t>
            </a:r>
            <a:r>
              <a:rPr lang="de-DE" altLang="zh-CN" dirty="0" err="1"/>
              <a:t>meeting</a:t>
            </a:r>
            <a:r>
              <a:rPr lang="de-DE" altLang="zh-CN" dirty="0"/>
              <a:t> 14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de-DE" altLang="zh-CN" dirty="0"/>
              <a:t>Shengya Guo, CR/AVS3, 02.10.2024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B695C-0A9F-70C0-93EC-C5BB5E0B66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Force back to zero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46BB8-A118-D6A6-C6E0-1843BBF0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4C23D-ADE9-CB0D-22BB-9BBA45C5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4ABF8-B810-61E0-FF57-4F6717D8C1B4}"/>
              </a:ext>
            </a:extLst>
          </p:cNvPr>
          <p:cNvSpPr txBox="1"/>
          <p:nvPr/>
        </p:nvSpPr>
        <p:spPr>
          <a:xfrm>
            <a:off x="859155" y="1200810"/>
            <a:ext cx="5490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Enhance the punishment of the 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C0FF9-1453-69D7-BD6F-61DD993A4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23" y="1534066"/>
            <a:ext cx="2698389" cy="4047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82C0F0-D274-E22B-E198-7831F818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88" y="1626567"/>
            <a:ext cx="2636722" cy="39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4751D-BD3F-58BB-667E-FCC75666E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746B7A-6B23-8B97-F65C-93DE973B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ECD7F-6216-F0B9-62C3-84712611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6F6C7-E191-AA07-3819-4D221BC1BB21}"/>
              </a:ext>
            </a:extLst>
          </p:cNvPr>
          <p:cNvSpPr txBox="1"/>
          <p:nvPr/>
        </p:nvSpPr>
        <p:spPr>
          <a:xfrm>
            <a:off x="365760" y="1516440"/>
            <a:ext cx="103327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Draw the basic input to compare with</a:t>
            </a:r>
          </a:p>
          <a:p>
            <a:r>
              <a:rPr lang="en-US" dirty="0"/>
              <a:t>2. </a:t>
            </a:r>
            <a:r>
              <a:rPr lang="en-US" dirty="0">
                <a:highlight>
                  <a:srgbClr val="FFFF00"/>
                </a:highlight>
              </a:rPr>
              <a:t>Explain specifically how the FIM get exploration when speed is 0</a:t>
            </a:r>
          </a:p>
          <a:p>
            <a:r>
              <a:rPr lang="en-US" dirty="0"/>
              <a:t>3. No sparse reward for the punishment for zero point, use (1-k/</a:t>
            </a:r>
            <a:r>
              <a:rPr lang="en-US" dirty="0" err="1"/>
              <a:t>k_max</a:t>
            </a:r>
            <a:r>
              <a:rPr lang="en-US" dirty="0"/>
              <a:t>)^2 * R - (k/</a:t>
            </a:r>
            <a:r>
              <a:rPr lang="en-US" dirty="0" err="1"/>
              <a:t>k_max</a:t>
            </a:r>
            <a:r>
              <a:rPr lang="en-US" dirty="0"/>
              <a:t>)^2 * P </a:t>
            </a:r>
          </a:p>
          <a:p>
            <a:r>
              <a:rPr lang="en-US" dirty="0"/>
              <a:t>4. </a:t>
            </a:r>
            <a:r>
              <a:rPr lang="en-US" dirty="0">
                <a:highlight>
                  <a:srgbClr val="00FF00"/>
                </a:highlight>
              </a:rPr>
              <a:t>Change the pos range to (-10,100)</a:t>
            </a:r>
          </a:p>
          <a:p>
            <a:r>
              <a:rPr lang="en-US" dirty="0"/>
              <a:t>5. Next step: train the PPO, with actor input (x1_nosie, x2_nosie, k),  critic input (x1, x2, k, </a:t>
            </a:r>
            <a:r>
              <a:rPr lang="en-US" dirty="0" err="1"/>
              <a:t>fv</a:t>
            </a:r>
            <a:r>
              <a:rPr lang="en-US" dirty="0"/>
              <a:t>, FIM)</a:t>
            </a:r>
          </a:p>
          <a:p>
            <a:r>
              <a:rPr lang="en-US" dirty="0"/>
              <a:t>6. LSTM?</a:t>
            </a:r>
          </a:p>
        </p:txBody>
      </p:sp>
    </p:spTree>
    <p:extLst>
      <p:ext uri="{BB962C8B-B14F-4D97-AF65-F5344CB8AC3E}">
        <p14:creationId xmlns:p14="http://schemas.microsoft.com/office/powerpoint/2010/main" val="144229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B2AB8-4E95-04D7-6EFB-6D68D4C13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Free the restriction of the position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6A9BC-5D16-BF32-C17C-A7FFF296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the old EMB model, no noise in </a:t>
            </a:r>
            <a:r>
              <a:rPr lang="en-US" dirty="0" err="1"/>
              <a:t>obs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6A9C7-0332-9EE5-32BD-F31CF120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29E80-358B-7D68-3001-F6181116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71" y="1113000"/>
            <a:ext cx="3084922" cy="46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3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0D712-0230-F115-187F-F0ACA19D2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Noise in </a:t>
            </a:r>
            <a:r>
              <a:rPr lang="en-US" dirty="0" err="1"/>
              <a:t>obs</a:t>
            </a:r>
            <a:r>
              <a:rPr lang="en-US" dirty="0"/>
              <a:t> added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642D1-7178-414A-76F9-DB8B2222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2D5A0-4A11-3ADE-9846-A16478F3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EFBC6-F524-99CD-AB82-460E64D79942}"/>
              </a:ext>
            </a:extLst>
          </p:cNvPr>
          <p:cNvSpPr txBox="1"/>
          <p:nvPr/>
        </p:nvSpPr>
        <p:spPr>
          <a:xfrm>
            <a:off x="1234734" y="1516171"/>
            <a:ext cx="7566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x0_noise = x0_new + </a:t>
            </a:r>
            <a:r>
              <a:rPr lang="en-US" dirty="0" err="1">
                <a:latin typeface="+mn-lt"/>
              </a:rPr>
              <a:t>np.random.normal</a:t>
            </a:r>
            <a:r>
              <a:rPr lang="en-US" dirty="0">
                <a:latin typeface="+mn-lt"/>
              </a:rPr>
              <a:t>(0, </a:t>
            </a:r>
            <a:r>
              <a:rPr lang="en-US" dirty="0" err="1">
                <a:latin typeface="+mn-lt"/>
              </a:rPr>
              <a:t>self.pos_std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x1_noise = x1_new + </a:t>
            </a:r>
            <a:r>
              <a:rPr lang="en-US" dirty="0" err="1">
                <a:latin typeface="+mn-lt"/>
              </a:rPr>
              <a:t>np.random.normal</a:t>
            </a:r>
            <a:r>
              <a:rPr lang="en-US" dirty="0">
                <a:latin typeface="+mn-lt"/>
              </a:rPr>
              <a:t>(0, </a:t>
            </a:r>
            <a:r>
              <a:rPr lang="en-US" dirty="0" err="1">
                <a:latin typeface="+mn-lt"/>
              </a:rPr>
              <a:t>self.vel_std</a:t>
            </a:r>
            <a:r>
              <a:rPr lang="en-US" dirty="0">
                <a:latin typeface="+mn-lt"/>
              </a:rPr>
              <a:t>)</a:t>
            </a: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pos_std</a:t>
            </a:r>
            <a:r>
              <a:rPr lang="en-US" dirty="0">
                <a:latin typeface="+mn-lt"/>
              </a:rPr>
              <a:t> = 1e-3</a:t>
            </a:r>
          </a:p>
          <a:p>
            <a:r>
              <a:rPr lang="en-US" dirty="0" err="1">
                <a:latin typeface="+mn-lt"/>
              </a:rPr>
              <a:t>vel_std</a:t>
            </a:r>
            <a:r>
              <a:rPr lang="en-US" dirty="0">
                <a:latin typeface="+mn-lt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90904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58BDD5-69DC-7AA7-7269-BC9B68277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Train 5 times with different seed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D1687-6468-ED2E-928B-ACF01193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E2D64-6401-08CC-7284-6BED0ECE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1EDA9-F899-A754-15C6-F99AB5E2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19" y="1076324"/>
            <a:ext cx="3689294" cy="362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3DFA2-BC8E-DA30-1B59-CB45D61B02E3}"/>
              </a:ext>
            </a:extLst>
          </p:cNvPr>
          <p:cNvSpPr txBox="1"/>
          <p:nvPr/>
        </p:nvSpPr>
        <p:spPr>
          <a:xfrm>
            <a:off x="575604" y="1485472"/>
            <a:ext cx="7566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+mn-lt"/>
              </a:rPr>
              <a:t>Only when seed=1 the EMB drive forward</a:t>
            </a:r>
          </a:p>
          <a:p>
            <a:pPr marL="342900" indent="-342900">
              <a:buAutoNum type="arabicPeriod"/>
            </a:pPr>
            <a:r>
              <a:rPr lang="en-US" dirty="0">
                <a:latin typeface="+mn-lt"/>
              </a:rPr>
              <a:t>All other seed the EMB drive in other direction</a:t>
            </a:r>
          </a:p>
        </p:txBody>
      </p:sp>
    </p:spTree>
    <p:extLst>
      <p:ext uri="{BB962C8B-B14F-4D97-AF65-F5344CB8AC3E}">
        <p14:creationId xmlns:p14="http://schemas.microsoft.com/office/powerpoint/2010/main" val="356636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BF94E-4114-9671-394B-A10D7F037D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Train 5 times with different seed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53339-1BCF-983B-9366-7073624C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5791E-C925-9808-A806-98A17AC1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9D221-B44E-91DE-329B-40A53D38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" y="1425600"/>
            <a:ext cx="10311957" cy="35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3F3B54-0587-F7D5-7A1A-8DFD0133E9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Train 5 times with different seed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01193-DD7E-245F-22AD-4319CE3C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result of sampled parameter and nominal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01CA-EBD7-E37F-B589-B25BC25A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B5466-A2A3-5EAF-4CE9-F28A8E2D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2" y="1615440"/>
            <a:ext cx="9646563" cy="337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7C6990-40FA-7B00-4314-D6F64ACAC8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altLang="zh-CN" dirty="0"/>
              <a:t>Force back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zero</a:t>
            </a:r>
            <a:r>
              <a:rPr lang="de-DE" altLang="zh-CN" dirty="0"/>
              <a:t> </a:t>
            </a:r>
            <a:r>
              <a:rPr lang="de-DE" altLang="zh-CN" dirty="0" err="1"/>
              <a:t>point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863E9-C8CC-8A61-2407-84B5EA46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FCA-0AF8-8E99-2326-0FC82826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082D1-8AC7-B4E4-1E73-4190DF980F95}"/>
              </a:ext>
            </a:extLst>
          </p:cNvPr>
          <p:cNvSpPr txBox="1"/>
          <p:nvPr/>
        </p:nvSpPr>
        <p:spPr>
          <a:xfrm>
            <a:off x="752473" y="1637645"/>
            <a:ext cx="46805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Add punishment to if the motor don’t go back to zero point at the end of the episode</a:t>
            </a:r>
          </a:p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This is a sparse reward, hard to train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8F275-8CC4-05AB-4336-A8FA6EB1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67" y="1596825"/>
            <a:ext cx="4992922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472A2-5AE8-DC88-6ED0-D52986196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Force back to zero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81ECD-E07B-F84E-223C-707AAE0A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72AA4-E35D-83A9-4254-7EA27397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772B0-50E6-2539-7C10-8837372D8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0" y="648000"/>
            <a:ext cx="3373739" cy="5060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BAD9E-1FB2-D440-2A21-E27352F71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0" y="674670"/>
            <a:ext cx="3373739" cy="50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DB517-8256-B920-0DDC-C40F5EB08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Force back to zero point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C8D22-2268-9296-224B-5A9160BE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364D4-3DF4-6C1D-9AC3-4F0DF904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8C1B9-CBC6-DE70-D863-E3CC4F17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424" y="1437126"/>
            <a:ext cx="3940321" cy="2811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E8423-17AB-8E86-1058-E4795EC6AB61}"/>
              </a:ext>
            </a:extLst>
          </p:cNvPr>
          <p:cNvSpPr txBox="1"/>
          <p:nvPr/>
        </p:nvSpPr>
        <p:spPr>
          <a:xfrm>
            <a:off x="752473" y="1637645"/>
            <a:ext cx="4680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Reward keep a growing even the speed is 0 after 200ms 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4011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LANGUAGE" val="deu"/>
  <p:tag name="MLTEMPLATEVERSION" val="2.1"/>
  <p:tag name="SAXCONVERSION" val="2"/>
</p:tagLst>
</file>

<file path=ppt/theme/theme1.xml><?xml version="1.0" encoding="utf-8"?>
<a:theme xmlns:a="http://schemas.openxmlformats.org/drawingml/2006/main" name="Bosch 2024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BD6EC1D4-B152-4B75-85DB-48DC16B7ED8A}" vid="{233A9649-CE92-4BEC-B45F-441AA90A900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CR/AVS3</OrgInhalt>
      <Wert>CR/AVS3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2024. Alle Rechte vorbehalten, auch bzgl. jeder Verfügung, Verwertung, Reproduktion, Bearbeitung, Weitergabe sowie für den Fall von Schutzrechtsanmeldungen.</OrgInhalt>
      <Wert>© Robert Bosch GmbH 2024.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12.06.2024</OrgInhalt>
      <Wert>12.06.2024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313</Words>
  <Application>Microsoft Office PowerPoint</Application>
  <PresentationFormat>Custom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Bosch Office Sans</vt:lpstr>
      <vt:lpstr>Calibri</vt:lpstr>
      <vt:lpstr>Symbol</vt:lpstr>
      <vt:lpstr>Wingdings</vt:lpstr>
      <vt:lpstr>Bosch 2024</vt:lpstr>
      <vt:lpstr>Weekly meeting 14</vt:lpstr>
      <vt:lpstr>With the old EMB model, no noise in obs</vt:lpstr>
      <vt:lpstr>PowerPoint Presentation</vt:lpstr>
      <vt:lpstr>PowerPoint Presentation</vt:lpstr>
      <vt:lpstr>PowerPoint Presentation</vt:lpstr>
      <vt:lpstr>Compare the result of sampled parameter and nominal parameter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plan</dc:title>
  <dc:creator>FIXED-TERM Guo Shengya (CR/AVS3)</dc:creator>
  <cp:lastModifiedBy>FIXED-TERM Guo Shengya (CR/AVS3)</cp:lastModifiedBy>
  <cp:revision>67</cp:revision>
  <dcterms:created xsi:type="dcterms:W3CDTF">2024-06-12T09:40:05Z</dcterms:created>
  <dcterms:modified xsi:type="dcterms:W3CDTF">2024-10-09T13:10:02Z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